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7" r:id="rId5"/>
    <p:sldId id="278" r:id="rId6"/>
    <p:sldId id="260" r:id="rId7"/>
    <p:sldId id="269" r:id="rId8"/>
    <p:sldId id="268" r:id="rId9"/>
    <p:sldId id="263" r:id="rId10"/>
    <p:sldId id="261" r:id="rId11"/>
    <p:sldId id="279" r:id="rId12"/>
    <p:sldId id="264" r:id="rId13"/>
    <p:sldId id="270" r:id="rId14"/>
    <p:sldId id="276" r:id="rId15"/>
    <p:sldId id="266" r:id="rId16"/>
    <p:sldId id="265" r:id="rId17"/>
    <p:sldId id="262" r:id="rId18"/>
    <p:sldId id="271" r:id="rId19"/>
    <p:sldId id="277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3" d="100"/>
          <a:sy n="83" d="100"/>
        </p:scale>
        <p:origin x="-114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500F7-3004-4A7D-B314-2E6A454AECD5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A8A87-3C9E-4EAF-AA76-D5AC0D2BD1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67D81-7F67-4D10-BFD3-212C123B5055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3AC84-B9F2-4812-AB5C-6BB8482012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A1379-0B9F-43F3-A442-98B85D53D10B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C452A-12F6-4479-A985-B848B0BB12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F6FFE-50E3-41E6-A0C2-5B90D48CE2E8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89E0C-E4DB-4B59-BA78-C0C8FDD724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523E7-D785-4EDB-8304-660054156BC6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8B8FD-D2DC-4BF4-BC39-B9EC4A6F0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87DB2-F3D0-4634-8F92-15DA6127FEFC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4986E-34B4-46BB-8607-EF9BACBD84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51A1-7339-4FAF-87E9-3D3232DDDFA2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FA6F4-26C7-4B0A-B340-DE4092E7BC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49699-A7CD-4E31-AD41-031F3EF87100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B5941-0751-4688-A2E4-6FDEAACD14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C776F-94F8-4C37-8F29-2FE10D3E61EB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3B899-E67A-46EB-84F4-8D913E1FD1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99D47-5D61-4A83-8554-5BEF66FCAEDA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6A503-A6C9-49CE-A168-B319921402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92C98-7F53-469D-8C8C-3AE4C898CDCA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31330-E718-4000-9068-EF3430B05B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E3559B-F2E7-4EA8-A679-F34DDACB7EA2}" type="datetimeFigureOut">
              <a:rPr lang="cs-CZ"/>
              <a:pPr>
                <a:defRPr/>
              </a:pPr>
              <a:t>12.11.2018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791C80-E981-4A29-B138-A1DAF0BED8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nacesty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nacesty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cesty.cz/clanky/trasy-pro-silnicky-na-mallorce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4213" y="2349500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Czech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MTBO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Junior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Team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Mallorka 2019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Objemové předsezónní soustředění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600" dirty="0" smtClean="0"/>
              <a:t>22.3.-31.3.2019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i="1" dirty="0" smtClean="0"/>
              <a:t>Úvodní </a:t>
            </a:r>
            <a:r>
              <a:rPr lang="cs-CZ" sz="2000" i="1" dirty="0" err="1" smtClean="0"/>
              <a:t>info</a:t>
            </a:r>
            <a:endParaRPr lang="cs-CZ" sz="2000" i="1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  <p:pic>
        <p:nvPicPr>
          <p:cNvPr id="13315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-12700"/>
            <a:ext cx="790416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Cíl soustředění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Předsezonní objemové soustředění</a:t>
            </a:r>
          </a:p>
          <a:p>
            <a:r>
              <a:rPr lang="cs-CZ" smtClean="0"/>
              <a:t>Vrátit se všichni ve zdraví a bez odřenin</a:t>
            </a:r>
          </a:p>
          <a:p>
            <a:r>
              <a:rPr lang="cs-CZ" smtClean="0"/>
              <a:t>Zvládnutí „silničářských“ dovedností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Ú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častníci zájezdu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5111750"/>
          </a:xfrm>
        </p:spPr>
        <p:txBody>
          <a:bodyPr/>
          <a:lstStyle/>
          <a:p>
            <a:r>
              <a:rPr lang="cs-CZ" sz="2800" dirty="0" smtClean="0"/>
              <a:t>Realizační tým</a:t>
            </a:r>
          </a:p>
          <a:p>
            <a:pPr lvl="1"/>
            <a:r>
              <a:rPr lang="cs-CZ" sz="2400" dirty="0" smtClean="0"/>
              <a:t>Jan Král</a:t>
            </a:r>
          </a:p>
          <a:p>
            <a:pPr lvl="1"/>
            <a:r>
              <a:rPr lang="cs-CZ" sz="2400" dirty="0" smtClean="0"/>
              <a:t>Lukáš Chmelař</a:t>
            </a:r>
          </a:p>
          <a:p>
            <a:r>
              <a:rPr lang="cs-CZ" sz="2800" dirty="0" smtClean="0"/>
              <a:t>Účastníci zájezdu</a:t>
            </a:r>
          </a:p>
          <a:p>
            <a:pPr lvl="1"/>
            <a:r>
              <a:rPr lang="cs-CZ" sz="1800" dirty="0" smtClean="0"/>
              <a:t>Vilma Králová, Tomáš Hruška, Richard Wohanka, Alexandra Svobodová, </a:t>
            </a:r>
            <a:r>
              <a:rPr lang="cs-CZ" sz="1800" dirty="0" err="1" smtClean="0"/>
              <a:t>Natali</a:t>
            </a:r>
            <a:r>
              <a:rPr lang="cs-CZ" sz="1800" dirty="0" smtClean="0"/>
              <a:t> </a:t>
            </a:r>
            <a:r>
              <a:rPr lang="cs-CZ" sz="1800" dirty="0" err="1" smtClean="0"/>
              <a:t>Chamrada</a:t>
            </a:r>
            <a:r>
              <a:rPr lang="cs-CZ" sz="1800" dirty="0" smtClean="0"/>
              <a:t>, Adéla </a:t>
            </a:r>
            <a:r>
              <a:rPr lang="cs-CZ" sz="1800" dirty="0" err="1" smtClean="0"/>
              <a:t>Zrníková</a:t>
            </a:r>
            <a:r>
              <a:rPr lang="cs-CZ" sz="1800" dirty="0" smtClean="0"/>
              <a:t>, Jolana Králová, Lucie Kovářová, Ondřej Kovář, Matěj Tůma.</a:t>
            </a:r>
          </a:p>
          <a:p>
            <a:r>
              <a:rPr lang="cs-CZ" sz="2800" dirty="0" smtClean="0"/>
              <a:t>Ostatní</a:t>
            </a:r>
          </a:p>
          <a:p>
            <a:pPr lvl="1"/>
            <a:r>
              <a:rPr lang="cs-CZ" sz="1800" dirty="0" smtClean="0"/>
              <a:t>Matyáš Ludvík, Vojta Stránský + Albert s pár dospělýma </a:t>
            </a:r>
            <a:r>
              <a:rPr lang="cs-CZ" sz="1800" dirty="0" err="1" smtClean="0"/>
              <a:t>repre</a:t>
            </a:r>
            <a:r>
              <a:rPr lang="cs-CZ" sz="1800" dirty="0" smtClean="0"/>
              <a:t>, </a:t>
            </a:r>
            <a:r>
              <a:rPr lang="cs-CZ" sz="1800" dirty="0" err="1" smtClean="0"/>
              <a:t>Liberečáci</a:t>
            </a:r>
            <a:r>
              <a:rPr lang="cs-CZ" sz="1800" dirty="0" smtClean="0"/>
              <a:t>, ….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3863" y="125413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Cesta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Praha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cs-CZ" sz="1400" dirty="0" smtClean="0"/>
              <a:t>Odlet</a:t>
            </a:r>
          </a:p>
          <a:p>
            <a:pPr marL="457200" lvl="1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22.2.2019 </a:t>
            </a:r>
            <a:r>
              <a:rPr lang="cs-CZ" sz="1400" dirty="0" err="1" smtClean="0"/>
              <a:t>Smartwings</a:t>
            </a:r>
            <a:r>
              <a:rPr lang="cs-CZ" sz="1400" dirty="0" smtClean="0"/>
              <a:t> 18:00</a:t>
            </a:r>
          </a:p>
          <a:p>
            <a:pPr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800" dirty="0" smtClean="0"/>
              <a:t>Palma de Mallorca</a:t>
            </a:r>
            <a:endParaRPr lang="cs-CZ" sz="1800" dirty="0"/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cs-CZ" sz="1400" dirty="0" smtClean="0"/>
              <a:t>Odlet</a:t>
            </a:r>
          </a:p>
          <a:p>
            <a:pPr marL="457200" lvl="1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31.3.2019</a:t>
            </a:r>
            <a:r>
              <a:rPr lang="cs-CZ" sz="1600" dirty="0" smtClean="0"/>
              <a:t> </a:t>
            </a:r>
            <a:r>
              <a:rPr lang="cs-CZ" sz="1600" dirty="0" err="1" smtClean="0"/>
              <a:t>Smartwings</a:t>
            </a:r>
            <a:r>
              <a:rPr lang="cs-CZ" sz="1600" dirty="0" smtClean="0"/>
              <a:t> 20:30	</a:t>
            </a:r>
            <a:endParaRPr lang="cs-CZ" sz="1600" dirty="0"/>
          </a:p>
        </p:txBody>
      </p:sp>
      <p:pic>
        <p:nvPicPr>
          <p:cNvPr id="16387" name="Obrázek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981075"/>
            <a:ext cx="400050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Pobyt - Hotel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Zajištěn přes Agenturu </a:t>
            </a:r>
            <a:r>
              <a:rPr lang="cs-CZ" sz="2000" dirty="0" err="1" smtClean="0"/>
              <a:t>NaCesty</a:t>
            </a:r>
            <a:r>
              <a:rPr lang="cs-CZ" sz="2000" dirty="0" smtClean="0"/>
              <a:t> (</a:t>
            </a:r>
            <a:r>
              <a:rPr lang="cs-CZ" sz="2000" dirty="0" smtClean="0">
                <a:hlinkClick r:id="rId2"/>
              </a:rPr>
              <a:t>www.nacesty.cz</a:t>
            </a:r>
            <a:r>
              <a:rPr lang="cs-CZ" sz="2000" dirty="0" smtClean="0"/>
              <a:t>)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Ubytování Hotel </a:t>
            </a:r>
            <a:r>
              <a:rPr lang="it-IT" sz="2000" dirty="0"/>
              <a:t>Hotel Rei del Mediterrani </a:t>
            </a:r>
            <a:r>
              <a:rPr lang="it-IT" sz="2000" dirty="0" smtClean="0"/>
              <a:t>Palace</a:t>
            </a: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 smtClean="0"/>
          </a:p>
        </p:txBody>
      </p:sp>
      <p:pic>
        <p:nvPicPr>
          <p:cNvPr id="1843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524250"/>
            <a:ext cx="4427537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Obrázek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636838"/>
            <a:ext cx="4068762" cy="271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Pobyt - Hotel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Zajištěn přes Agenturu </a:t>
            </a:r>
            <a:r>
              <a:rPr lang="cs-CZ" sz="2000" dirty="0" err="1" smtClean="0"/>
              <a:t>NaCesty</a:t>
            </a:r>
            <a:r>
              <a:rPr lang="cs-CZ" sz="2000" dirty="0" smtClean="0"/>
              <a:t> (</a:t>
            </a:r>
            <a:r>
              <a:rPr lang="cs-CZ" sz="2000" dirty="0" smtClean="0">
                <a:hlinkClick r:id="rId2"/>
              </a:rPr>
              <a:t>www.nacesty.cz</a:t>
            </a:r>
            <a:r>
              <a:rPr lang="cs-CZ" sz="2000" dirty="0" smtClean="0"/>
              <a:t>)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Ubytování Hotel </a:t>
            </a:r>
            <a:r>
              <a:rPr lang="it-IT" sz="2000" dirty="0"/>
              <a:t>Hotel Rei del Mediterrani </a:t>
            </a:r>
            <a:r>
              <a:rPr lang="it-IT" sz="2000" dirty="0" smtClean="0"/>
              <a:t>Palace</a:t>
            </a:r>
            <a:r>
              <a:rPr lang="cs-CZ" sz="2000" dirty="0" smtClean="0"/>
              <a:t> - </a:t>
            </a:r>
            <a:r>
              <a:rPr lang="cs-CZ" sz="2000" dirty="0" err="1" smtClean="0"/>
              <a:t>Alcúdia</a:t>
            </a:r>
            <a:endParaRPr lang="cs-CZ" sz="20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 smtClean="0"/>
          </a:p>
        </p:txBody>
      </p:sp>
      <p:pic>
        <p:nvPicPr>
          <p:cNvPr id="17411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4532313"/>
            <a:ext cx="2916237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038" y="3321050"/>
            <a:ext cx="3635375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Obrázek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2420938"/>
            <a:ext cx="3490912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User\Downloads\img-14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981075"/>
            <a:ext cx="2844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Stravování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525963"/>
          </a:xfrm>
        </p:spPr>
        <p:txBody>
          <a:bodyPr/>
          <a:lstStyle/>
          <a:p>
            <a:r>
              <a:rPr lang="cs-CZ" sz="1800" smtClean="0"/>
              <a:t>Stravování – polopenze</a:t>
            </a:r>
          </a:p>
          <a:p>
            <a:pPr lvl="1"/>
            <a:r>
              <a:rPr lang="cs-CZ" sz="1600" smtClean="0"/>
              <a:t>Snídaně – švédský stůl</a:t>
            </a:r>
          </a:p>
          <a:p>
            <a:pPr lvl="1"/>
            <a:r>
              <a:rPr lang="cs-CZ" sz="1600" smtClean="0"/>
              <a:t>Večeře – teplé večeře</a:t>
            </a:r>
          </a:p>
          <a:p>
            <a:r>
              <a:rPr lang="cs-CZ" sz="1800" smtClean="0"/>
              <a:t>Odpolední těstovinový, sacharidový bufet Traťovka – 1den – 2€</a:t>
            </a:r>
          </a:p>
          <a:p>
            <a:r>
              <a:rPr lang="cs-CZ" sz="1800" smtClean="0"/>
              <a:t>Supermarket – v okolí, McDonald taky</a:t>
            </a:r>
          </a:p>
        </p:txBody>
      </p:sp>
      <p:pic>
        <p:nvPicPr>
          <p:cNvPr id="1027" name="Picture 3" descr="C:\Users\User\Downloads\img-14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7775" y="4913313"/>
            <a:ext cx="2268538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User\Downloads\img-14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3090863"/>
            <a:ext cx="24003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User\Downloads\img-14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9338" y="4941888"/>
            <a:ext cx="2173287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C:\Users\User\Downloads\img-14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3775075"/>
            <a:ext cx="2652712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C:\Users\User\Downloads\img-145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6775" y="3500438"/>
            <a:ext cx="2652713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 sebou?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err="1" smtClean="0"/>
              <a:t>Pedály,boty</a:t>
            </a:r>
            <a:endParaRPr lang="cs-CZ" sz="2400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Helma, brýle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Flašky na kolo – 2ks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Krém na opruzeniny (prdel)+ opalovací krém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err="1" smtClean="0"/>
              <a:t>Cyklooblečení</a:t>
            </a:r>
            <a:r>
              <a:rPr lang="cs-CZ" sz="2400" dirty="0" smtClean="0"/>
              <a:t> cca 3-4sady. </a:t>
            </a:r>
            <a:r>
              <a:rPr lang="cs-CZ" sz="2400" dirty="0" err="1" smtClean="0"/>
              <a:t>Repredres</a:t>
            </a:r>
            <a:r>
              <a:rPr lang="cs-CZ" sz="2400" dirty="0" smtClean="0"/>
              <a:t> – skupina vypadá to dobře a na silničce je nejdůležitější „</a:t>
            </a:r>
            <a:r>
              <a:rPr lang="cs-CZ" sz="2400" dirty="0" err="1" smtClean="0"/>
              <a:t>be</a:t>
            </a:r>
            <a:r>
              <a:rPr lang="cs-CZ" sz="2400" dirty="0" smtClean="0"/>
              <a:t> </a:t>
            </a:r>
            <a:r>
              <a:rPr lang="cs-CZ" sz="2400" dirty="0" err="1" smtClean="0"/>
              <a:t>tuned</a:t>
            </a:r>
            <a:r>
              <a:rPr lang="cs-CZ" sz="2400" dirty="0" smtClean="0"/>
              <a:t>“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Rukávky, nákoleníky, rukavice, návleky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Pláštěnka – Lehká - </a:t>
            </a:r>
            <a:r>
              <a:rPr lang="cs-CZ" sz="2400" dirty="0" err="1" smtClean="0"/>
              <a:t>nepromok</a:t>
            </a:r>
            <a:endParaRPr lang="cs-CZ" sz="2400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Větrovka </a:t>
            </a:r>
            <a:r>
              <a:rPr lang="cs-CZ" sz="2400" dirty="0" err="1" smtClean="0"/>
              <a:t>neprofuk</a:t>
            </a:r>
            <a:endParaRPr lang="cs-CZ" sz="2400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Civil – dle zvyklostí,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Peníze – na </a:t>
            </a:r>
            <a:r>
              <a:rPr lang="cs-CZ" sz="2400" dirty="0" err="1" smtClean="0"/>
              <a:t>kafe</a:t>
            </a:r>
            <a:r>
              <a:rPr lang="cs-CZ" sz="2400" dirty="0" smtClean="0"/>
              <a:t>, na </a:t>
            </a:r>
            <a:r>
              <a:rPr lang="cs-CZ" sz="2400" dirty="0" err="1" smtClean="0"/>
              <a:t>kolu,na</a:t>
            </a:r>
            <a:r>
              <a:rPr lang="cs-CZ" sz="2400" dirty="0" smtClean="0"/>
              <a:t> svačinku, na bagetu, na útratu, na bazén, na pohlednice, na internet……..tak 80-100€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Tyčinky, </a:t>
            </a:r>
            <a:r>
              <a:rPr lang="cs-CZ" sz="2400" dirty="0"/>
              <a:t>č</a:t>
            </a:r>
            <a:r>
              <a:rPr lang="cs-CZ" sz="2400" dirty="0" smtClean="0"/>
              <a:t>okoládičky……</a:t>
            </a:r>
            <a:r>
              <a:rPr lang="cs-CZ" sz="2400" dirty="0" err="1" smtClean="0"/>
              <a:t>ionťák</a:t>
            </a:r>
            <a:r>
              <a:rPr lang="cs-CZ" sz="2400" dirty="0" smtClean="0"/>
              <a:t>…..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Telefon se zapnutým Roamingem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err="1" smtClean="0"/>
              <a:t>GPSku</a:t>
            </a:r>
            <a:r>
              <a:rPr lang="cs-CZ" sz="2400" dirty="0" smtClean="0"/>
              <a:t> pokud máte, sportovní hodinky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Knížku. Učení, tablet……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4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Váhový limit zavazadla je 15kg – Praha –</a:t>
            </a:r>
            <a:r>
              <a:rPr lang="cs-CZ" sz="2400" dirty="0" err="1" smtClean="0"/>
              <a:t>Smartwings+odbavené</a:t>
            </a:r>
            <a:r>
              <a:rPr lang="cs-CZ" sz="2400" dirty="0" smtClean="0"/>
              <a:t> zavazadlo 8kg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Kola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525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Půjčíme v hotelu – půjčovna agentury </a:t>
            </a:r>
            <a:r>
              <a:rPr lang="cs-CZ" sz="2000" dirty="0" err="1" smtClean="0"/>
              <a:t>NaCesty</a:t>
            </a:r>
            <a:r>
              <a:rPr lang="cs-CZ" sz="2000" dirty="0" smtClean="0"/>
              <a:t> -</a:t>
            </a:r>
            <a:r>
              <a:rPr lang="cs-CZ" sz="2000" dirty="0" err="1" smtClean="0"/>
              <a:t>Carbon</a:t>
            </a:r>
            <a:endParaRPr lang="cs-CZ" sz="2000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Vlastní do letadla 6ks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dirty="0"/>
              <a:t>	</a:t>
            </a:r>
            <a:r>
              <a:rPr lang="cs-CZ" sz="2000" dirty="0" smtClean="0"/>
              <a:t>		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17463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Trénink</a:t>
            </a:r>
            <a:endParaRPr lang="cs-CZ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836613"/>
            <a:ext cx="8229600" cy="56880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1600" dirty="0" smtClean="0"/>
              <a:t>Skladba – 4d </a:t>
            </a:r>
            <a:r>
              <a:rPr lang="cs-CZ" sz="1600" dirty="0" err="1" smtClean="0"/>
              <a:t>trenink</a:t>
            </a:r>
            <a:r>
              <a:rPr lang="cs-CZ" sz="1600" dirty="0" smtClean="0"/>
              <a:t> – 1dpauza – 4d </a:t>
            </a:r>
            <a:r>
              <a:rPr lang="cs-CZ" sz="1600" dirty="0" err="1" smtClean="0"/>
              <a:t>trenink</a:t>
            </a:r>
            <a:endParaRPr lang="cs-CZ" sz="1600" dirty="0" smtClean="0"/>
          </a:p>
          <a:p>
            <a:pPr lvl="1">
              <a:lnSpc>
                <a:spcPct val="90000"/>
              </a:lnSpc>
            </a:pPr>
            <a:r>
              <a:rPr lang="cs-CZ" sz="1200" dirty="0" smtClean="0"/>
              <a:t>1. </a:t>
            </a:r>
            <a:r>
              <a:rPr lang="cs-CZ" sz="1200" dirty="0" err="1" smtClean="0"/>
              <a:t>trenink</a:t>
            </a:r>
            <a:r>
              <a:rPr lang="cs-CZ" sz="1200" dirty="0" smtClean="0"/>
              <a:t> v soboru 23.3.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Cyklistické tréninky v rozsahu 90-150km (4-7hodin jízdy)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Možnost oddělení „slabších a nemocných“ na trase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Cca v polovině tréninku pauza na jídlo (</a:t>
            </a:r>
            <a:r>
              <a:rPr lang="cs-CZ" sz="1600" dirty="0" err="1" smtClean="0"/>
              <a:t>traťovka</a:t>
            </a:r>
            <a:r>
              <a:rPr lang="cs-CZ" sz="1600" dirty="0" smtClean="0"/>
              <a:t>, káva, bageta)</a:t>
            </a:r>
          </a:p>
          <a:p>
            <a:pPr>
              <a:lnSpc>
                <a:spcPct val="90000"/>
              </a:lnSpc>
            </a:pPr>
            <a:endParaRPr lang="cs-CZ" sz="1600" dirty="0" smtClean="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z="1600" dirty="0" smtClean="0"/>
              <a:t>Denní program: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Rozcvička, roz</a:t>
            </a:r>
            <a:r>
              <a:rPr lang="cs-CZ" sz="1600" dirty="0" smtClean="0">
                <a:latin typeface="Arial" charset="0"/>
              </a:rPr>
              <a:t>b</a:t>
            </a:r>
            <a:r>
              <a:rPr lang="cs-CZ" sz="1600" dirty="0" smtClean="0"/>
              <a:t>ěh, - individuální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7:30 – 9:30 – Snídaně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10:00 – odjezd na trénink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15:00-17:00 – návrat z tréninku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18:00-21:00 – večeře</a:t>
            </a:r>
          </a:p>
          <a:p>
            <a:pPr>
              <a:lnSpc>
                <a:spcPct val="90000"/>
              </a:lnSpc>
            </a:pPr>
            <a:r>
              <a:rPr lang="cs-CZ" sz="1600" dirty="0" smtClean="0"/>
              <a:t>Přednášky teorie – po večeři</a:t>
            </a:r>
          </a:p>
          <a:p>
            <a:pPr>
              <a:lnSpc>
                <a:spcPct val="90000"/>
              </a:lnSpc>
            </a:pPr>
            <a:endParaRPr lang="cs-CZ" sz="1600" dirty="0" smtClean="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z="1600" dirty="0" smtClean="0"/>
              <a:t>0:00 – večerka </a:t>
            </a:r>
            <a:r>
              <a:rPr lang="cs-CZ" sz="1600" dirty="0" smtClean="0">
                <a:sym typeface="Wingdings" pitchFamily="2" charset="2"/>
              </a:rPr>
              <a:t>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sz="1600" dirty="0" smtClean="0">
              <a:solidFill>
                <a:srgbClr val="00B050"/>
              </a:solidFill>
              <a:sym typeface="Wingdings" pitchFamily="2" charset="2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sz="1800" dirty="0" smtClean="0">
              <a:solidFill>
                <a:srgbClr val="FF0000"/>
              </a:solidFill>
              <a:sym typeface="Wingdings" pitchFamily="2" charset="2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sz="1800" dirty="0" smtClean="0"/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sz="1800" dirty="0" smtClean="0"/>
          </a:p>
          <a:p>
            <a:pPr>
              <a:lnSpc>
                <a:spcPct val="90000"/>
              </a:lnSpc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17463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Trénink</a:t>
            </a:r>
            <a:endParaRPr lang="cs-CZ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836613"/>
            <a:ext cx="8229600" cy="5688012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600" dirty="0">
              <a:solidFill>
                <a:srgbClr val="00B050"/>
              </a:solidFill>
              <a:sym typeface="Wingdings" panose="05000000000000000000" pitchFamily="2" charset="2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Příprava před Mallorkou? – každý individuálně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cs-CZ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Hlavně nepřijet s najetou „0km“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cs-CZ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Přes zimu trénovat jak jste zvyklí – pestře – lyže, běh, posilovna, zimní liga OB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cs-CZ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Pokud se vám podaří do odjezdu najet na kole 500-700km (35-40hod)(leden, </a:t>
            </a:r>
            <a:r>
              <a:rPr lang="cs-CZ" sz="16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únor,březen</a:t>
            </a:r>
            <a:r>
              <a:rPr lang="cs-CZ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– dle počasí – ideální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cs-CZ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Zařadit 2x týdně spinning, válce apod., kolo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cs-CZ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Vytrvalost a „</a:t>
            </a:r>
            <a:r>
              <a:rPr lang="cs-CZ" sz="16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osezený</a:t>
            </a:r>
            <a:r>
              <a:rPr lang="cs-CZ" sz="16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zadek“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800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8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800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-242888"/>
            <a:ext cx="8229600" cy="1143001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Trasy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20713"/>
            <a:ext cx="8713788" cy="618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Trasy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www.nacesty.cz/clanky/trasy-pro-silnicky-na-mallorce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accent1"/>
                </a:solidFill>
              </a:rPr>
              <a:t>Počasí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655638" y="1600200"/>
          <a:ext cx="7833395" cy="4525963"/>
        </p:xfrm>
        <a:graphic>
          <a:graphicData uri="http://schemas.openxmlformats.org/drawingml/2006/table">
            <a:tbl>
              <a:tblPr/>
              <a:tblGrid>
                <a:gridCol w="1566679"/>
                <a:gridCol w="1566679"/>
                <a:gridCol w="1566679"/>
                <a:gridCol w="1566679"/>
                <a:gridCol w="1566679"/>
              </a:tblGrid>
              <a:tr h="348151">
                <a:tc>
                  <a:txBody>
                    <a:bodyPr/>
                    <a:lstStyle/>
                    <a:p>
                      <a:endParaRPr lang="cs-CZ" sz="1700" dirty="0"/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/>
                        <a:t>teplota průměr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teplota min.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teplota max.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 srážky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leden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11.7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8.3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15.2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5 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únor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12.1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8.5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15.7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5 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březen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13.3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9.5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17.1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4 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duben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15.0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11.3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18.7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6 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211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květen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B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18.4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B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14.7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B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22.1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B9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4 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B900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červen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5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22.1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5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18.4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5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25.9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5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500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červenec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25.1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21.3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28.9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srpen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25.9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22.2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29.5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100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září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B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23.4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B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19.8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B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27.1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B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4 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B00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říjen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19.7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16.1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23.4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7 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AF00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listopad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C4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15.7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C4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12.1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C4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19.2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C4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6 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C400"/>
                    </a:solidFill>
                  </a:tcPr>
                </a:tc>
              </a:tr>
              <a:tr h="348151">
                <a:tc>
                  <a:txBody>
                    <a:bodyPr/>
                    <a:lstStyle/>
                    <a:p>
                      <a:r>
                        <a:rPr lang="cs-CZ" sz="1700"/>
                        <a:t> prosinec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13.0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9.7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/>
                        <a:t>16.5 °C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700" dirty="0"/>
                        <a:t>6</a:t>
                      </a:r>
                    </a:p>
                  </a:txBody>
                  <a:tcPr marL="87038" marR="87038" marT="43519" marB="435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711"/>
                    </a:solidFill>
                  </a:tcPr>
                </a:tc>
              </a:tr>
            </a:tbl>
          </a:graphicData>
        </a:graphic>
      </p:graphicFrame>
      <p:sp>
        <p:nvSpPr>
          <p:cNvPr id="26692" name="Rectangle 1"/>
          <p:cNvSpPr>
            <a:spLocks noChangeArrowheads="1"/>
          </p:cNvSpPr>
          <p:nvPr/>
        </p:nvSpPr>
        <p:spPr bwMode="auto">
          <a:xfrm>
            <a:off x="655638" y="1536700"/>
            <a:ext cx="2917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 altLang="cs-CZ" sz="1400" b="1">
                <a:solidFill>
                  <a:srgbClr val="323232"/>
                </a:solidFill>
              </a:rPr>
              <a:t>Dlouhodobé statistické průměry</a:t>
            </a:r>
          </a:p>
          <a:p>
            <a:pPr eaLnBrk="0" hangingPunct="0"/>
            <a:endParaRPr lang="cs-CZ" altLang="cs-CZ"/>
          </a:p>
        </p:txBody>
      </p:sp>
      <p:sp>
        <p:nvSpPr>
          <p:cNvPr id="7" name="Obdélník 6"/>
          <p:cNvSpPr/>
          <p:nvPr/>
        </p:nvSpPr>
        <p:spPr>
          <a:xfrm>
            <a:off x="625475" y="2708275"/>
            <a:ext cx="7805738" cy="644525"/>
          </a:xfrm>
          <a:prstGeom prst="rect">
            <a:avLst/>
          </a:prstGeom>
          <a:noFill/>
          <a:ln w="57150">
            <a:solidFill>
              <a:srgbClr val="FF0000">
                <a:alpha val="9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Očekávání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Není to výlet a možná to bude i dřina</a:t>
            </a:r>
          </a:p>
          <a:p>
            <a:r>
              <a:rPr lang="cs-CZ" dirty="0" smtClean="0"/>
              <a:t>Výsledky v roce 2019 – medaile z MED, JMS MTBO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I vaše očekávání a přístup přispějí k úspěchu akce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Peníze – kolik to stojí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>
                <a:solidFill>
                  <a:srgbClr val="FF0000"/>
                </a:solidFill>
              </a:rPr>
              <a:t>Peníze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cs-CZ" sz="2000" dirty="0" smtClean="0">
                <a:solidFill>
                  <a:srgbClr val="FF0000"/>
                </a:solidFill>
              </a:rPr>
              <a:t>Cca 20 000kč/osoba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cs-CZ" sz="2000" dirty="0" smtClean="0">
                <a:solidFill>
                  <a:srgbClr val="FF0000"/>
                </a:solidFill>
              </a:rPr>
              <a:t>Celkem 280 000 </a:t>
            </a:r>
            <a:r>
              <a:rPr lang="cs-CZ" sz="2000" dirty="0" err="1" smtClean="0">
                <a:solidFill>
                  <a:srgbClr val="FF0000"/>
                </a:solidFill>
              </a:rPr>
              <a:t>kč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dirty="0" smtClean="0">
                <a:solidFill>
                  <a:srgbClr val="00B050"/>
                </a:solidFill>
              </a:rPr>
              <a:t>Zdroje: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cs-CZ" sz="2000" dirty="0" smtClean="0">
                <a:solidFill>
                  <a:srgbClr val="00B050"/>
                </a:solidFill>
              </a:rPr>
              <a:t>Peníze sponzorů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cs-CZ" sz="2000" dirty="0" smtClean="0">
                <a:solidFill>
                  <a:srgbClr val="00B050"/>
                </a:solidFill>
              </a:rPr>
              <a:t>„Melounův“ rozpočet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cs-CZ" sz="2000" dirty="0" smtClean="0">
                <a:solidFill>
                  <a:srgbClr val="00B050"/>
                </a:solidFill>
              </a:rPr>
              <a:t>Příspěvky od Vás dle pravidel hlavně podle minulých výsledků</a:t>
            </a:r>
          </a:p>
          <a:p>
            <a:pPr lvl="1" fontAlgn="auto">
              <a:spcAft>
                <a:spcPts val="0"/>
              </a:spcAft>
              <a:buFontTx/>
              <a:buChar char="-"/>
              <a:defRPr/>
            </a:pPr>
            <a:r>
              <a:rPr lang="cs-CZ" sz="1600" dirty="0" smtClean="0">
                <a:solidFill>
                  <a:srgbClr val="00B050"/>
                </a:solidFill>
              </a:rPr>
              <a:t>Od 3000-6000kč </a:t>
            </a:r>
            <a:endParaRPr lang="cs-CZ" sz="1600" dirty="0">
              <a:solidFill>
                <a:srgbClr val="00B05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0070C0"/>
                </a:solidFill>
              </a:rPr>
              <a:t>Mallorka – něco o ostrově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171575"/>
            <a:ext cx="7632700" cy="541813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196975"/>
            <a:ext cx="1579562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5513" y="1477963"/>
            <a:ext cx="17018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24288" y="4868863"/>
            <a:ext cx="1577975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8888" y="4221163"/>
            <a:ext cx="1579562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56325" y="4724400"/>
            <a:ext cx="1577975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43663" y="1409700"/>
            <a:ext cx="1579562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Data\Obrazky\Mallorka\mallorcafoto\IMG_20140407_13102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5900" y="3194050"/>
            <a:ext cx="2438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D:\Data\Obrazky\Mallorka\mallorcafoto\IMG_20140404_15582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7825" y="2913063"/>
            <a:ext cx="2355850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789363"/>
            <a:ext cx="3125787" cy="234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:\Data\Obrazky\Mallorka\mallorcafoto\IMG_20140404_155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4019550"/>
            <a:ext cx="3535363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7651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Obrázek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04813"/>
            <a:ext cx="4175125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3789363"/>
            <a:ext cx="3127375" cy="234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16513" y="765175"/>
            <a:ext cx="309721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8000" y="404813"/>
            <a:ext cx="4176713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accent1"/>
                </a:solidFill>
              </a:rPr>
              <a:t>Závěr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00B050"/>
                </a:solidFill>
              </a:rPr>
              <a:t>Dotazy?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Těšte se a buďte zdraví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3286</TotalTime>
  <Words>665</Words>
  <Application>Microsoft Office PowerPoint</Application>
  <PresentationFormat>Předvádění na obrazovce (4:3)</PresentationFormat>
  <Paragraphs>181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Czech MTBO Junior Team</vt:lpstr>
      <vt:lpstr>Cíl soustředění</vt:lpstr>
      <vt:lpstr>Účastníci zájezdu</vt:lpstr>
      <vt:lpstr>Cesta</vt:lpstr>
      <vt:lpstr>Pobyt - Hotel</vt:lpstr>
      <vt:lpstr>Pobyt - Hotel</vt:lpstr>
      <vt:lpstr>Stravování</vt:lpstr>
      <vt:lpstr>Co sebou?</vt:lpstr>
      <vt:lpstr>Kola</vt:lpstr>
      <vt:lpstr>Trénink</vt:lpstr>
      <vt:lpstr>Trénink</vt:lpstr>
      <vt:lpstr>Trasy</vt:lpstr>
      <vt:lpstr>Trasy</vt:lpstr>
      <vt:lpstr>Počasí</vt:lpstr>
      <vt:lpstr>Očekávání</vt:lpstr>
      <vt:lpstr>Peníze – kolik to stojí</vt:lpstr>
      <vt:lpstr>Mallorka – něco o ostrově</vt:lpstr>
      <vt:lpstr>Snímek 18</vt:lpstr>
      <vt:lpstr>Závěr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Czech MTBO Junior Team</dc:title>
  <dc:creator>User</dc:creator>
  <cp:lastModifiedBy>Petr</cp:lastModifiedBy>
  <cp:revision>48</cp:revision>
  <dcterms:created xsi:type="dcterms:W3CDTF">2016-10-31T06:53:09Z</dcterms:created>
  <dcterms:modified xsi:type="dcterms:W3CDTF">2018-11-12T10:19:20Z</dcterms:modified>
</cp:coreProperties>
</file>